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459246-CFFD-4FEA-99ED-8BD22F89E126}" type="datetimeFigureOut">
              <a:rPr lang="en-US" smtClean="0"/>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1356C-83E4-4C91-9B58-090C8D798F1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91154-4E52-4213-A8A4-8C7FECE6F65B}" type="datetime1">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ADE3F-1AAA-453A-934F-FEA2ACD6F4AB}" type="datetime1">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F50D-A025-4496-B261-4C8792F87E0B}" type="datetime1">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6A23F-4EC1-4F0D-80A8-45FFD53FCAFC}" type="datetime1">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FD1D5-AC14-4628-9D5F-7203D19AC086}" type="datetime1">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E7FA7A-630C-4006-808B-C659FEADD820}" type="datetime1">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EE233A-4E11-44C8-BF65-B8D2B3A3370C}" type="datetime1">
              <a:rPr lang="en-US" smtClean="0"/>
              <a:t>6/21/2017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9D8D9D-166E-4E60-BC87-3224F5284949}" type="datetime1">
              <a:rPr lang="en-US" smtClean="0"/>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7053-8E11-47BE-8F0D-C664A22859C9}" type="datetime1">
              <a:rPr lang="en-US" smtClean="0"/>
              <a:t>6/21/2017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3E5BC-5601-497E-B033-14B9BC6CD483}" type="datetime1">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6F94E-CFAB-4133-A6F7-ED1F81785911}" type="datetime1">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B1E4-E2B0-4431-8F94-53A43BD43A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C5B73-28BB-4778-8BEF-848E389F406C}" type="datetime1">
              <a:rPr lang="en-US" smtClean="0"/>
              <a:t>6/21/2017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FB1E4-E2B0-4431-8F94-53A43BD43A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676400"/>
            <a:ext cx="8839200" cy="4801314"/>
          </a:xfrm>
          <a:prstGeom prst="rect">
            <a:avLst/>
          </a:prstGeom>
        </p:spPr>
        <p:txBody>
          <a:bodyPr wrap="square">
            <a:spAutoFit/>
          </a:bodyPr>
          <a:lstStyle/>
          <a:p>
            <a:r>
              <a:rPr lang="en-US" b="1" dirty="0"/>
              <a:t>The Disciplinary Process.</a:t>
            </a:r>
          </a:p>
          <a:p>
            <a:r>
              <a:rPr lang="en-US" dirty="0"/>
              <a:t>The Office of Internal Affairs opens 1000s of cases investigating accusations of misconduct each year in California alone. When an IA investigation is complete, a report is provided to the hiring authority for review. Your department representation alongside an attorney with the Bureau of Independent Review will decide whether to sustain allegations and if so, determine a disciplinary action. If a penalty is imposed, peace officers have a constitutional right to a </a:t>
            </a:r>
            <a:r>
              <a:rPr lang="en-US" dirty="0" err="1"/>
              <a:t>Skelly</a:t>
            </a:r>
            <a:r>
              <a:rPr lang="en-US" dirty="0"/>
              <a:t> hearing giving them an opportunity to present their side and ask the hiring authority to reconsider the findings or punishment. </a:t>
            </a:r>
          </a:p>
          <a:p>
            <a:r>
              <a:rPr lang="en-US" dirty="0"/>
              <a:t>If the </a:t>
            </a:r>
            <a:r>
              <a:rPr lang="en-US" dirty="0" err="1"/>
              <a:t>Skelly</a:t>
            </a:r>
            <a:r>
              <a:rPr lang="en-US" dirty="0"/>
              <a:t> hearing does not resolve the case, peace officers have a constitutional right to appeal the disciplinary action to the California State Personnel Board. An administrative law judge will preside over the hearing and make a recommendation to the Board based on evidence presented. POBAR Law provides expert representation during every stage of the disciplinary process. With your career at stake, don't navigate this process alone. You need a dedicated attorney there at every critical juncture of your case to make sure your rights are protected.</a:t>
            </a:r>
          </a:p>
          <a:p>
            <a:r>
              <a:rPr lang="en-US" dirty="0"/>
              <a:t/>
            </a:r>
            <a:br>
              <a:rPr lang="en-US" dirty="0"/>
            </a:br>
            <a:endParaRPr lang="en-US" dirty="0"/>
          </a:p>
        </p:txBody>
      </p:sp>
      <p:sp>
        <p:nvSpPr>
          <p:cNvPr id="6" name="TextBox 5"/>
          <p:cNvSpPr txBox="1"/>
          <p:nvPr/>
        </p:nvSpPr>
        <p:spPr>
          <a:xfrm>
            <a:off x="990600" y="533400"/>
            <a:ext cx="6956007" cy="646331"/>
          </a:xfrm>
          <a:prstGeom prst="rect">
            <a:avLst/>
          </a:prstGeom>
          <a:noFill/>
        </p:spPr>
        <p:txBody>
          <a:bodyPr wrap="none" rtlCol="0">
            <a:spAutoFit/>
          </a:bodyPr>
          <a:lstStyle/>
          <a:p>
            <a:r>
              <a:rPr lang="en-US" b="1" dirty="0" smtClean="0"/>
              <a:t>What to do when first informed you are the subject or a witness in an </a:t>
            </a:r>
          </a:p>
          <a:p>
            <a:pPr algn="ctr"/>
            <a:r>
              <a:rPr lang="en-US" b="1" dirty="0" smtClean="0"/>
              <a:t>Internal Affairs Investigation</a:t>
            </a:r>
            <a:endParaRPr lang="en-US" b="1" dirty="0"/>
          </a:p>
        </p:txBody>
      </p:sp>
      <p:sp>
        <p:nvSpPr>
          <p:cNvPr id="7" name="Slide Number Placeholder 6"/>
          <p:cNvSpPr>
            <a:spLocks noGrp="1"/>
          </p:cNvSpPr>
          <p:nvPr>
            <p:ph type="sldNum" sz="quarter" idx="12"/>
          </p:nvPr>
        </p:nvSpPr>
        <p:spPr/>
        <p:txBody>
          <a:bodyPr/>
          <a:lstStyle/>
          <a:p>
            <a:fld id="{258FB1E4-E2B0-4431-8F94-53A43BD43A5C}"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599"/>
            <a:ext cx="8610600" cy="6463308"/>
          </a:xfrm>
          <a:prstGeom prst="rect">
            <a:avLst/>
          </a:prstGeom>
        </p:spPr>
        <p:txBody>
          <a:bodyPr wrap="square">
            <a:spAutoFit/>
          </a:bodyPr>
          <a:lstStyle/>
          <a:p>
            <a:r>
              <a:rPr lang="en-US" dirty="0" smtClean="0"/>
              <a:t>So questions you might have:</a:t>
            </a:r>
          </a:p>
          <a:p>
            <a:r>
              <a:rPr lang="en-US" dirty="0" smtClean="0"/>
              <a:t>FIRST STEP: </a:t>
            </a:r>
            <a:r>
              <a:rPr lang="en-US" b="1" dirty="0" smtClean="0"/>
              <a:t>Contact a representative of your choice and ask them to represent you.  Once this person agrees to represent you, tell your representative the entire story. You along with your representative will decide the direction and magnitude of the allegation. They can help you decide if they can handle it at the lowest  level or if an attorney is needed. If an attorney is needed, our PORAC legal defense number is (888) 556-5631.   </a:t>
            </a:r>
            <a:endParaRPr lang="en-US" dirty="0" smtClean="0"/>
          </a:p>
          <a:p>
            <a:endParaRPr lang="en-US" dirty="0" smtClean="0"/>
          </a:p>
          <a:p>
            <a:r>
              <a:rPr lang="en-US" dirty="0" smtClean="0"/>
              <a:t>1) You have the right to ask anyone not involved in the investigation to represent your best interest. </a:t>
            </a:r>
          </a:p>
          <a:p>
            <a:endParaRPr lang="en-US" dirty="0"/>
          </a:p>
          <a:p>
            <a:r>
              <a:rPr lang="en-US" dirty="0" smtClean="0"/>
              <a:t>2) You can discuss your case with the person representing you, even when ordered not to talk about the case by the investigator.</a:t>
            </a:r>
          </a:p>
          <a:p>
            <a:endParaRPr lang="en-US" dirty="0" smtClean="0"/>
          </a:p>
          <a:p>
            <a:r>
              <a:rPr lang="en-US" dirty="0" smtClean="0"/>
              <a:t>3) During your interview, you will not volunteer to give any statements. You must be ordered by the person conducting the investigation to respond to the question. (</a:t>
            </a:r>
            <a:r>
              <a:rPr lang="en-US" i="1" dirty="0" smtClean="0"/>
              <a:t>if you are not a witness</a:t>
            </a:r>
            <a:r>
              <a:rPr lang="en-US" dirty="0" smtClean="0"/>
              <a:t>)</a:t>
            </a:r>
          </a:p>
          <a:p>
            <a:r>
              <a:rPr lang="en-US" dirty="0" smtClean="0"/>
              <a:t>     This protects you from the investigator sharing the information if there is a criminal element to the investigation, because you were ordered and can not be forced to give a statement       </a:t>
            </a:r>
          </a:p>
          <a:p>
            <a:r>
              <a:rPr lang="en-US" dirty="0" smtClean="0"/>
              <a:t>     in a criminal matter. This is called </a:t>
            </a:r>
            <a:r>
              <a:rPr lang="en-US" dirty="0" err="1" smtClean="0"/>
              <a:t>Lybarger</a:t>
            </a:r>
            <a:r>
              <a:rPr lang="en-US" dirty="0" smtClean="0"/>
              <a:t> or </a:t>
            </a:r>
            <a:r>
              <a:rPr lang="en-US" dirty="0" err="1" smtClean="0"/>
              <a:t>Garrity</a:t>
            </a:r>
            <a:r>
              <a:rPr lang="en-US" dirty="0" smtClean="0"/>
              <a:t> Rights.</a:t>
            </a:r>
          </a:p>
          <a:p>
            <a:endParaRPr lang="en-US" dirty="0" smtClean="0"/>
          </a:p>
          <a:p>
            <a:r>
              <a:rPr lang="en-US" dirty="0" smtClean="0"/>
              <a:t>4) Be truthful and don't ramble on with your responses.  Answer the question completely and honestly.   </a:t>
            </a:r>
            <a:endParaRPr lang="en-US" dirty="0"/>
          </a:p>
        </p:txBody>
      </p:sp>
      <p:sp>
        <p:nvSpPr>
          <p:cNvPr id="3" name="Slide Number Placeholder 2"/>
          <p:cNvSpPr>
            <a:spLocks noGrp="1"/>
          </p:cNvSpPr>
          <p:nvPr>
            <p:ph type="sldNum" sz="quarter" idx="12"/>
          </p:nvPr>
        </p:nvSpPr>
        <p:spPr/>
        <p:txBody>
          <a:bodyPr/>
          <a:lstStyle/>
          <a:p>
            <a:fld id="{258FB1E4-E2B0-4431-8F94-53A43BD43A5C}"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Additional actions to take</a:t>
            </a:r>
            <a:endParaRPr lang="en-US" sz="2400" dirty="0"/>
          </a:p>
        </p:txBody>
      </p:sp>
      <p:sp>
        <p:nvSpPr>
          <p:cNvPr id="3" name="Content Placeholder 2"/>
          <p:cNvSpPr>
            <a:spLocks noGrp="1"/>
          </p:cNvSpPr>
          <p:nvPr>
            <p:ph idx="1"/>
          </p:nvPr>
        </p:nvSpPr>
        <p:spPr/>
        <p:txBody>
          <a:bodyPr>
            <a:normAutofit/>
          </a:bodyPr>
          <a:lstStyle/>
          <a:p>
            <a:r>
              <a:rPr lang="en-US" sz="1600" dirty="0" smtClean="0"/>
              <a:t>Inform a DSA Board member the action is being taken</a:t>
            </a:r>
          </a:p>
          <a:p>
            <a:pPr lvl="1"/>
            <a:r>
              <a:rPr lang="en-US" sz="1200" dirty="0" smtClean="0"/>
              <a:t>For your protection don’t provide details just an information</a:t>
            </a:r>
          </a:p>
          <a:p>
            <a:pPr lvl="1"/>
            <a:r>
              <a:rPr lang="en-US" sz="1200" dirty="0" smtClean="0"/>
              <a:t>This simply puts it on the boards radar if assistance is needed in the future</a:t>
            </a:r>
          </a:p>
          <a:p>
            <a:endParaRPr lang="en-US" sz="1600" dirty="0"/>
          </a:p>
          <a:p>
            <a:r>
              <a:rPr lang="en-US" sz="1600" dirty="0" smtClean="0"/>
              <a:t>The minute you are informed the investigation may cause you loss of wages, seniority or your position call the RLS  toll free number on the DSA webpage</a:t>
            </a:r>
          </a:p>
          <a:p>
            <a:pPr lvl="1">
              <a:buNone/>
            </a:pPr>
            <a:endParaRPr lang="en-US" sz="1200" dirty="0"/>
          </a:p>
          <a:p>
            <a:pPr lvl="1">
              <a:buNone/>
            </a:pPr>
            <a:endParaRPr lang="en-US" sz="1200" dirty="0" smtClean="0"/>
          </a:p>
          <a:p>
            <a:pPr lvl="1"/>
            <a:endParaRPr lang="en-US" sz="1200" dirty="0" smtClean="0"/>
          </a:p>
        </p:txBody>
      </p:sp>
      <p:sp>
        <p:nvSpPr>
          <p:cNvPr id="4" name="Slide Number Placeholder 3"/>
          <p:cNvSpPr>
            <a:spLocks noGrp="1"/>
          </p:cNvSpPr>
          <p:nvPr>
            <p:ph type="sldNum" sz="quarter" idx="12"/>
          </p:nvPr>
        </p:nvSpPr>
        <p:spPr/>
        <p:txBody>
          <a:bodyPr/>
          <a:lstStyle/>
          <a:p>
            <a:fld id="{258FB1E4-E2B0-4431-8F94-53A43BD43A5C}" type="slidenum">
              <a:rPr lang="en-US" smtClean="0"/>
              <a:t>3</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308</Words>
  <Application>Microsoft Office PowerPoint</Application>
  <PresentationFormat>On-screen Show (4:3)</PresentationFormat>
  <Paragraphs>28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Additional actions to take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lluther</dc:creator>
  <cp:lastModifiedBy>lluther</cp:lastModifiedBy>
  <cp:revision>5</cp:revision>
  <dcterms:created xsi:type="dcterms:W3CDTF">2017-06-21T20:52:18Z</dcterms:created>
  <dcterms:modified xsi:type="dcterms:W3CDTF">2017-06-21T21:39:20Z</dcterms:modified>
</cp:coreProperties>
</file>